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23" r:id="rId1"/>
  </p:sldMasterIdLst>
  <p:notesMasterIdLst>
    <p:notesMasterId r:id="rId20"/>
  </p:notesMasterIdLst>
  <p:handoutMasterIdLst>
    <p:handoutMasterId r:id="rId21"/>
  </p:handoutMasterIdLst>
  <p:sldIdLst>
    <p:sldId id="276" r:id="rId2"/>
    <p:sldId id="257" r:id="rId3"/>
    <p:sldId id="258" r:id="rId4"/>
    <p:sldId id="259" r:id="rId5"/>
    <p:sldId id="275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s-UY" sz="1400" b="0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2 Marcador de fecha"/>
          <p:cNvSpPr txBox="1">
            <a:spLocks noGrp="1"/>
          </p:cNvSpPr>
          <p:nvPr>
            <p:ph type="dt" sz="quarter" idx="1"/>
          </p:nvPr>
        </p:nvSpPr>
        <p:spPr>
          <a:xfrm>
            <a:off x="427932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s-UY" sz="1400" b="0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3 Marcador de pie de página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s-UY" sz="1400" b="0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4 Marcador de número de diapositiva"/>
          <p:cNvSpPr txBox="1">
            <a:spLocks noGrp="1"/>
          </p:cNvSpPr>
          <p:nvPr>
            <p:ph type="sldNum" sz="quarter" idx="3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0EF515BC-500E-4FF3-9316-908735F82D84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‹Nr.›</a:t>
            </a:fld>
            <a:endParaRPr lang="es-UY" sz="1400" b="0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6097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6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s-UY"/>
          </a:p>
        </p:txBody>
      </p:sp>
      <p:sp>
        <p:nvSpPr>
          <p:cNvPr id="4" name="3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s-UY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UY" dirty="0"/>
          </a:p>
        </p:txBody>
      </p:sp>
      <p:sp>
        <p:nvSpPr>
          <p:cNvPr id="5" name="4 Marcador de fecha"/>
          <p:cNvSpPr txBox="1">
            <a:spLocks noGrp="1"/>
          </p:cNvSpPr>
          <p:nvPr>
            <p:ph type="dt" idx="1"/>
          </p:nvPr>
        </p:nvSpPr>
        <p:spPr>
          <a:xfrm>
            <a:off x="427932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s-UY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UY" dirty="0"/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es-UY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UY" dirty="0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5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es-UY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66EB9A68-AA42-432A-9847-902BCF834F05}" type="slidenum">
              <a:rPr/>
              <a:pPr lvl="0"/>
              <a:t>‹Nr.›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7242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s-UY" sz="2000" b="0" i="0" u="none" strike="noStrike" kern="1200">
        <a:ln>
          <a:noFill/>
        </a:ln>
        <a:latin typeface="Arial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Times New Roman" pitchFamily="-109" charset="0"/>
              <a:buNone/>
            </a:pPr>
            <a:fld id="{F14E6AB3-A562-4E48-975E-05CE014E4F9B}" type="slidenum">
              <a:rPr lang="es-UY">
                <a:latin typeface="Times New Roman" pitchFamily="-109" charset="0"/>
                <a:ea typeface="ＭＳ Ｐゴシック" pitchFamily="-109" charset="-128"/>
                <a:cs typeface="ＭＳ Ｐゴシック" pitchFamily="-109" charset="-128"/>
              </a:rPr>
              <a:pPr>
                <a:buFont typeface="Times New Roman" pitchFamily="-109" charset="0"/>
                <a:buNone/>
              </a:pPr>
              <a:t>1</a:t>
            </a:fld>
            <a:endParaRPr lang="es-UY">
              <a:latin typeface="Times New Roman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6387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604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ln/>
          <a:extLst>
            <a:ext uri="{AF507438-7753-43e0-B8FC-AC1667EBCBE1}"/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s-UY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es-U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7687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87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05121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Diapositiva de título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507288" y="365935"/>
            <a:ext cx="55201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86416" y="4872624"/>
            <a:ext cx="6400800" cy="1279743"/>
          </a:xfrm>
        </p:spPr>
        <p:txBody>
          <a:bodyPr/>
          <a:lstStyle>
            <a:lvl1pPr marL="0" indent="0" algn="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783013" y="2041525"/>
            <a:ext cx="5245100" cy="2455863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>
            <a:lvl1pPr>
              <a:buFont typeface="Times New Roman" charset="0"/>
              <a:buNone/>
              <a:defRPr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DejaVu Sans" charset="0"/>
              </a:defRPr>
            </a:lvl1pPr>
          </a:lstStyle>
          <a:p>
            <a:pPr>
              <a:defRPr/>
            </a:pPr>
            <a:r>
              <a:rPr lang="es-UY"/>
              <a:t>16/05/13</a:t>
            </a: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F03DE-05BB-2F4B-A5E3-24B814D6B7D2}" type="slidenum">
              <a:rPr lang="es-UY"/>
              <a:pPr>
                <a:defRPr/>
              </a:pPr>
              <a:t>‹Nr.›</a:t>
            </a:fld>
            <a:endParaRPr lang="es-UY"/>
          </a:p>
        </p:txBody>
      </p:sp>
    </p:spTree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175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9609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341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40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875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4ABF-0092-478A-A49C-85B2DCDBDCE7}" type="datetimeFigureOut">
              <a:rPr lang="en-US" smtClean="0"/>
              <a:pPr/>
              <a:t>19/11/14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32BC-04E6-41AC-A548-A28C7104C20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157616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829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Haga clic en el icono para agregar una imagen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5186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27E03-D6BF-3942-A9C9-F1E9477E3063}" type="datetimeFigureOut">
              <a:rPr lang="es-ES_tradnl" smtClean="0"/>
              <a:pPr/>
              <a:t>19/11/14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028D3-AE3E-4A92-ABC6-C9E58F6A28FC}" type="slidenum">
              <a:rPr lang="es-UY" smtClean="0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294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hois.lacnic.net/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lacnic.net/logi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4473575" y="6477000"/>
            <a:ext cx="2063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160" tIns="41400" rIns="83160" bIns="41400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fld id="{4F025897-9117-5F49-BDE5-04BD7F11ED29}" type="slidenum">
              <a:rPr lang="es-UY" sz="800">
                <a:solidFill>
                  <a:srgbClr val="000000"/>
                </a:solidFill>
                <a:latin typeface="Gill Sans" pitchFamily="-109" charset="0"/>
                <a:ea typeface="ヒラギノ角ゴ ProN W6" pitchFamily="-109" charset="-128"/>
                <a:cs typeface="ヒラギノ角ゴ ProN W6" pitchFamily="-109" charset="-128"/>
              </a:rPr>
              <a:pPr algn="ctr">
                <a:lnSpc>
                  <a:spcPct val="100000"/>
                </a:lnSpc>
              </a:pPr>
              <a:t>1</a:t>
            </a:fld>
            <a:endParaRPr lang="es-UY" sz="800">
              <a:solidFill>
                <a:srgbClr val="000000"/>
              </a:solidFill>
              <a:latin typeface="Gill Sans" pitchFamily="-109" charset="0"/>
              <a:ea typeface="ヒラギノ角ゴ ProN W6" pitchFamily="-109" charset="-128"/>
              <a:cs typeface="ヒラギノ角ゴ ProN W6" pitchFamily="-109" charset="-128"/>
            </a:endParaRPr>
          </a:p>
        </p:txBody>
      </p:sp>
      <p:sp>
        <p:nvSpPr>
          <p:cNvPr id="15363" name="Title 1"/>
          <p:cNvSpPr>
            <a:spLocks noGrp="1"/>
          </p:cNvSpPr>
          <p:nvPr>
            <p:ph type="ctrTitle"/>
          </p:nvPr>
        </p:nvSpPr>
        <p:spPr>
          <a:xfrm>
            <a:off x="228600" y="2590800"/>
            <a:ext cx="8686800" cy="1470025"/>
          </a:xfrm>
        </p:spPr>
        <p:txBody>
          <a:bodyPr/>
          <a:lstStyle/>
          <a:p>
            <a:pPr lvl="0" hangingPunct="0">
              <a:spcBef>
                <a:spcPts val="0"/>
              </a:spcBef>
            </a:pPr>
            <a:r>
              <a:rPr lang="es-UY" dirty="0" smtClean="0">
                <a:latin typeface="Franklin Gothic Medium" pitchFamily="18"/>
                <a:ea typeface="ＭＳ Ｐゴシック" pitchFamily="2"/>
                <a:cs typeface="DejaVu Sans" pitchFamily="2"/>
              </a:rPr>
              <a:t>Administración de</a:t>
            </a:r>
            <a:br>
              <a:rPr lang="es-UY" dirty="0" smtClean="0">
                <a:latin typeface="Franklin Gothic Medium" pitchFamily="18"/>
                <a:ea typeface="ＭＳ Ｐゴシック" pitchFamily="2"/>
                <a:cs typeface="DejaVu Sans" pitchFamily="2"/>
              </a:rPr>
            </a:br>
            <a:r>
              <a:rPr lang="es-UY" dirty="0" smtClean="0">
                <a:latin typeface="Franklin Gothic Medium" pitchFamily="18"/>
                <a:ea typeface="ＭＳ Ｐゴシック" pitchFamily="2"/>
                <a:cs typeface="DejaVu Sans" pitchFamily="2"/>
              </a:rPr>
              <a:t>Recursos de Internet</a:t>
            </a:r>
            <a:endParaRPr lang="es-UY" dirty="0">
              <a:latin typeface="Franklin Gothic Medium" pitchFamily="18"/>
              <a:ea typeface="ＭＳ Ｐゴシック" pitchFamily="2"/>
              <a:cs typeface="DejaVu Sans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6025" y="4872038"/>
            <a:ext cx="6400800" cy="1281112"/>
          </a:xfrm>
        </p:spPr>
        <p:txBody>
          <a:bodyPr/>
          <a:lstStyle/>
          <a:p>
            <a:pPr eaLnBrk="1" hangingPunct="1">
              <a:buFont typeface="Arial" pitchFamily="-105" charset="0"/>
              <a:buNone/>
              <a:defRPr/>
            </a:pP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IPv4, IPv6 </a:t>
            </a:r>
            <a:r>
              <a:rPr lang="en-US" dirty="0" err="1" smtClean="0">
                <a:ea typeface="ＭＳ Ｐゴシック" pitchFamily="-105" charset="-128"/>
                <a:cs typeface="ＭＳ Ｐゴシック" pitchFamily="-105" charset="-128"/>
              </a:rPr>
              <a:t>y</a:t>
            </a: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dirty="0" err="1" smtClean="0">
                <a:ea typeface="ＭＳ Ｐゴシック" pitchFamily="-105" charset="-128"/>
                <a:cs typeface="ＭＳ Ｐゴシック" pitchFamily="-105" charset="-128"/>
              </a:rPr>
              <a:t>Sistemas</a:t>
            </a: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dirty="0" err="1" smtClean="0">
                <a:ea typeface="ＭＳ Ｐゴシック" pitchFamily="-105" charset="-128"/>
                <a:cs typeface="ＭＳ Ｐゴシック" pitchFamily="-105" charset="-128"/>
              </a:rPr>
              <a:t>Autónomos</a:t>
            </a:r>
            <a:endParaRPr lang="en-US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73200" y="1225080"/>
            <a:ext cx="7329240" cy="91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</a:pPr>
            <a:r>
              <a:rPr lang="es-UY" sz="3200" b="1" i="0" u="none" strike="noStrike" kern="120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Registrando una sub-asignación</a:t>
            </a:r>
          </a:p>
          <a:p>
            <a:pPr marL="0" marR="0" lvl="0" indent="0" algn="ctr" rtl="0" hangingPunct="0">
              <a:buNone/>
              <a:tabLst/>
            </a:pPr>
            <a:endParaRPr lang="es-UY" sz="32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966" y="1752600"/>
            <a:ext cx="6909234" cy="434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73560" y="1225440"/>
            <a:ext cx="7329240" cy="91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</a:pPr>
            <a:r>
              <a:rPr lang="es-UY" sz="3200" b="1" i="0" u="none" strike="noStrike" kern="120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Registrando una sub-asignación</a:t>
            </a:r>
          </a:p>
          <a:p>
            <a:pPr marL="0" marR="0" lvl="0" indent="0" algn="ctr" rtl="0" hangingPunct="0">
              <a:buNone/>
              <a:tabLst/>
            </a:pPr>
            <a:endParaRPr lang="es-UY" sz="32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505" y="1752600"/>
            <a:ext cx="6991350" cy="44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73920" y="1225800"/>
            <a:ext cx="7329240" cy="91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</a:pPr>
            <a:r>
              <a:rPr lang="es-UY" sz="3200" b="1" i="0" u="none" strike="noStrike" kern="120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Registrando una sub-asignación</a:t>
            </a:r>
          </a:p>
          <a:p>
            <a:pPr marL="0" marR="0" lvl="0" indent="0" algn="ctr" rtl="0" hangingPunct="0">
              <a:buNone/>
              <a:tabLst/>
            </a:pPr>
            <a:endParaRPr lang="es-UY" sz="32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1200" y="1828800"/>
            <a:ext cx="7132200" cy="453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74280" y="1226160"/>
            <a:ext cx="7329240" cy="91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</a:pPr>
            <a:r>
              <a:rPr lang="es-UY" sz="3200" b="1" i="0" u="none" strike="noStrike" kern="120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Registrando una sub-asignación</a:t>
            </a:r>
          </a:p>
          <a:p>
            <a:pPr marL="0" marR="0" lvl="0" indent="0" algn="ctr" rtl="0" hangingPunct="0">
              <a:buNone/>
              <a:tabLst/>
            </a:pPr>
            <a:endParaRPr lang="es-UY" sz="3200" b="0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321" y="1828799"/>
            <a:ext cx="6991350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 noGrp="1"/>
          </p:cNvSpPr>
          <p:nvPr>
            <p:ph type="subTitle" idx="4294967295"/>
          </p:nvPr>
        </p:nvSpPr>
        <p:spPr>
          <a:xfrm>
            <a:off x="0" y="1143000"/>
            <a:ext cx="8229600" cy="1143000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es-UY" sz="3000" b="1" dirty="0"/>
              <a:t>¿Como compruebo un registro?</a:t>
            </a:r>
          </a:p>
          <a:p>
            <a:pPr marL="0" lvl="0" indent="0" algn="l">
              <a:buNone/>
            </a:pPr>
            <a:r>
              <a:rPr lang="es-UY" sz="2400" dirty="0"/>
              <a:t> </a:t>
            </a:r>
            <a:r>
              <a:rPr lang="es-UY" sz="1800" dirty="0"/>
              <a:t>       WHOIS vía			 </a:t>
            </a:r>
            <a:r>
              <a:rPr lang="es-UY" sz="1800" dirty="0" smtClean="0"/>
              <a:t>   </a:t>
            </a:r>
            <a:r>
              <a:rPr lang="es-UY" sz="1800" dirty="0"/>
              <a:t>Whois por </a:t>
            </a:r>
            <a:r>
              <a:rPr lang="es-UY" sz="1800" dirty="0" smtClean="0"/>
              <a:t>línea de </a:t>
            </a:r>
            <a:r>
              <a:rPr lang="es-UY" sz="1800" dirty="0"/>
              <a:t>comandos</a:t>
            </a:r>
          </a:p>
          <a:p>
            <a:pPr marL="0" lvl="0" indent="0" algn="l">
              <a:buNone/>
            </a:pPr>
            <a:r>
              <a:rPr lang="es-UY" sz="1800" dirty="0"/>
              <a:t>Web. </a:t>
            </a:r>
            <a:r>
              <a:rPr lang="es-UY" sz="1800" dirty="0">
                <a:hlinkClick r:id="rId3"/>
              </a:rPr>
              <a:t>http://whois.lacnic.net</a:t>
            </a:r>
            <a:r>
              <a:rPr lang="es-UY" sz="1800" dirty="0"/>
              <a:t>                               Whois -h whois.lacnic.net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60000" y="2486597"/>
            <a:ext cx="3794040" cy="343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320000" y="2520000"/>
            <a:ext cx="4592160" cy="36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 noGrp="1"/>
          </p:cNvSpPr>
          <p:nvPr>
            <p:ph type="subTitle" idx="4294967295"/>
          </p:nvPr>
        </p:nvSpPr>
        <p:spPr>
          <a:xfrm>
            <a:off x="0" y="1524000"/>
            <a:ext cx="7924800" cy="4437063"/>
          </a:xfrm>
          <a:prstGeom prst="rect">
            <a:avLst/>
          </a:prstGeo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es-UY" sz="4000" b="1" dirty="0" smtClean="0"/>
              <a:t>Resolución Reversa</a:t>
            </a:r>
            <a:endParaRPr lang="es-UY" sz="4000" b="1" dirty="0"/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60000" y="1260000"/>
            <a:ext cx="4189319" cy="72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  <a:defRPr b="1"/>
            </a:pPr>
            <a:r>
              <a:rPr lang="es-UY" sz="3200" b="1" i="0" u="none" strike="noStrike" kern="120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Resolución </a:t>
            </a:r>
            <a:r>
              <a:rPr lang="es-UY" sz="3200" b="1" i="0" u="none" strike="noStrike" kern="1200" dirty="0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Reversa</a:t>
            </a:r>
            <a:endParaRPr lang="es-UY" sz="3200" b="1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80000"/>
            <a:ext cx="6934200" cy="423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60000" y="1260000"/>
            <a:ext cx="4189679" cy="72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  <a:defRPr b="1"/>
            </a:pPr>
            <a:r>
              <a:rPr lang="es-UY" sz="3200" b="1" i="0" u="none" strike="noStrike" kern="120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Resolución </a:t>
            </a:r>
            <a:r>
              <a:rPr lang="es-UY" sz="3200" b="1" i="0" u="none" strike="noStrike" kern="1200" dirty="0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Reversa</a:t>
            </a:r>
            <a:endParaRPr lang="es-UY" sz="3200" b="1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78799"/>
            <a:ext cx="70104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/>
          <p:nvPr/>
        </p:nvSpPr>
        <p:spPr>
          <a:xfrm>
            <a:off x="1066800" y="2632080"/>
            <a:ext cx="7551000" cy="18043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000"/>
            </a:pPr>
            <a:r>
              <a:rPr lang="es-UY" sz="4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Franklin Gothic Medium" pitchFamily="18"/>
                <a:ea typeface="ＭＳ Ｐゴシック" pitchFamily="2"/>
                <a:cs typeface="DejaVu Sans" pitchFamily="2"/>
              </a:rPr>
              <a:t>¿Preguntas?</a:t>
            </a:r>
            <a:endParaRPr lang="es-UY" sz="4000" b="0" i="0" u="none" strike="noStrike" kern="1200" spc="0" dirty="0">
              <a:ln>
                <a:noFill/>
              </a:ln>
              <a:solidFill>
                <a:srgbClr val="000000"/>
              </a:solidFill>
              <a:latin typeface="Franklin Gothic Medium" pitchFamily="18"/>
              <a:ea typeface="ＭＳ Ｐゴシック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000"/>
            </a:pPr>
            <a:r>
              <a:rPr lang="es-UY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Franklin Gothic Medium" pitchFamily="18"/>
                <a:ea typeface="ＭＳ Ｐゴシック" pitchFamily="2"/>
                <a:cs typeface="DejaVu Sans" pitchFamily="2"/>
              </a:rPr>
              <a:t>				Gracias...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174613" y="5105400"/>
            <a:ext cx="4189679" cy="72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  <a:defRPr b="1"/>
            </a:pPr>
            <a:r>
              <a:rPr lang="es-UY" sz="2400" b="1" dirty="0" smtClean="0">
                <a:solidFill>
                  <a:srgbClr val="FF0000"/>
                </a:solidFill>
                <a:latin typeface="Arial" pitchFamily="18"/>
                <a:ea typeface="DejaVu Sans" pitchFamily="2"/>
                <a:cs typeface="DejaVu Sans" pitchFamily="2"/>
              </a:rPr>
              <a:t>sofia</a:t>
            </a:r>
            <a:r>
              <a:rPr lang="es-UY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DejaVu Sans" pitchFamily="2"/>
                <a:cs typeface="DejaVu Sans" pitchFamily="2"/>
              </a:rPr>
              <a:t>@</a:t>
            </a:r>
            <a:r>
              <a:rPr lang="es-UY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DejaVu Sans" pitchFamily="2"/>
                <a:cs typeface="DejaVu Sans" pitchFamily="2"/>
              </a:rPr>
              <a:t>lacnic.net</a:t>
            </a:r>
            <a:endParaRPr lang="es-UY" sz="2400" b="1" i="0" u="none" strike="noStrike" kern="1200" dirty="0">
              <a:ln>
                <a:noFill/>
              </a:ln>
              <a:solidFill>
                <a:srgbClr val="FF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1876320" y="152280"/>
            <a:ext cx="6812999" cy="1234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UY" sz="1800" b="0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TextShape 2"/>
          <p:cNvSpPr/>
          <p:nvPr/>
        </p:nvSpPr>
        <p:spPr>
          <a:xfrm>
            <a:off x="540000" y="1723680"/>
            <a:ext cx="8228880" cy="4936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3200" b="1" i="0" u="none" strike="noStrike" kern="1200" spc="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¿Porque administrar mis recursos?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UY" sz="2800" b="1" i="0" u="none" strike="noStrike" kern="1200" spc="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2400" b="0" i="0" u="none" strike="noStrike" kern="1200" spc="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- La política vigente lo exige. Punto 2.3.4.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2400" b="0" i="0" u="none" strike="noStrike" kern="1200" spc="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- Demuestra como ha distribuido los recursos.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2400" b="0" i="0" u="none" strike="noStrike" kern="1200" spc="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- Baja probabilidad de ser filtrados en sistemas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2400" b="0" i="0" u="none" strike="noStrike" kern="1200" spc="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  Anti-</a:t>
            </a:r>
            <a:r>
              <a:rPr lang="es-UY" sz="2400" b="0" i="0" u="none" strike="noStrike" kern="1200" spc="0" dirty="0" err="1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spam</a:t>
            </a:r>
            <a:r>
              <a:rPr lang="es-UY" sz="2400" b="0" i="0" u="none" strike="noStrike" kern="1200" spc="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2400" b="0" i="0" u="none" strike="noStrike" kern="1200" spc="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- Información pública del contacto responsable por un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2400" b="0" i="0" u="none" strike="noStrike" kern="1200" spc="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  bloque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2400" b="0" i="0" u="none" strike="noStrike" kern="1200" spc="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- Tener delegado los reverse DNS a nivel global.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UY" sz="1800" b="0" i="0" u="none" strike="noStrike" kern="1200" spc="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1876320" y="152280"/>
            <a:ext cx="6812999" cy="1234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UY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TextShape 2"/>
          <p:cNvSpPr/>
          <p:nvPr/>
        </p:nvSpPr>
        <p:spPr>
          <a:xfrm>
            <a:off x="457200" y="1219320"/>
            <a:ext cx="8228880" cy="4936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UY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extShape 2"/>
          <p:cNvSpPr/>
          <p:nvPr/>
        </p:nvSpPr>
        <p:spPr>
          <a:xfrm>
            <a:off x="720000" y="2340000"/>
            <a:ext cx="8228880" cy="4936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3200" b="1" i="0" u="none" strike="noStrike" kern="1200" spc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La política vigente establece lo siguiente: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UY" sz="1800" b="0" i="0" u="none" strike="noStrike" kern="1200" spc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UY" sz="2400" b="0" i="0" u="none" strike="noStrike" kern="1200" spc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• La información de las asignaciones menores o iguales a un /29 debe de estar disponible vía WHOIS y deben cumplir con el 80% de su espacio utilizado antes de emitirles a sus clientes el espacio adicional.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UY" sz="1800" b="0" i="0" u="none" strike="noStrike" kern="1200" spc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UY" sz="1800" b="0" i="0" u="none" strike="noStrike" kern="1200" spc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 noGrp="1"/>
          </p:cNvSpPr>
          <p:nvPr>
            <p:ph type="subTitle" idx="4294967295"/>
          </p:nvPr>
        </p:nvSpPr>
        <p:spPr>
          <a:xfrm>
            <a:off x="0" y="1649413"/>
            <a:ext cx="8229600" cy="4435475"/>
          </a:xfrm>
          <a:prstGeom prst="rect">
            <a:avLst/>
          </a:prstGeo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es-UY" b="1"/>
              <a:t>		Filtros Anti-Spam</a:t>
            </a:r>
          </a:p>
          <a:p>
            <a:pPr marL="0" lvl="0" indent="0" algn="ctr">
              <a:buNone/>
            </a:pPr>
            <a:endParaRPr lang="es-UY"/>
          </a:p>
          <a:p>
            <a:pPr marL="0" lvl="0" indent="0" algn="l">
              <a:buNone/>
            </a:pPr>
            <a:r>
              <a:rPr lang="es-UY"/>
              <a:t>		</a:t>
            </a:r>
            <a:r>
              <a:rPr lang="es-UY" sz="2400"/>
              <a:t>- Spamhaus</a:t>
            </a:r>
          </a:p>
          <a:p>
            <a:pPr marL="0" lvl="0" indent="0" algn="l">
              <a:buNone/>
            </a:pPr>
            <a:r>
              <a:rPr lang="es-UY" sz="2400"/>
              <a:t>		- DNSBL</a:t>
            </a:r>
          </a:p>
          <a:p>
            <a:pPr marL="0" lvl="0" indent="0" algn="l">
              <a:buNone/>
            </a:pPr>
            <a:r>
              <a:rPr lang="es-UY" sz="2400"/>
              <a:t>		- SORBS</a:t>
            </a:r>
          </a:p>
          <a:p>
            <a:pPr marL="0" lvl="0" indent="0" algn="l">
              <a:buNone/>
            </a:pPr>
            <a:r>
              <a:rPr lang="es-UY" sz="2400"/>
              <a:t>		- Otros</a:t>
            </a:r>
          </a:p>
          <a:p>
            <a:pPr marL="0" lvl="0" indent="0" algn="l">
              <a:buNone/>
            </a:pPr>
            <a:endParaRPr lang="es-UY"/>
          </a:p>
          <a:p>
            <a:pPr marL="0" lvl="0" indent="0" algn="l">
              <a:buNone/>
            </a:pPr>
            <a:r>
              <a:rPr lang="es-UY" sz="1600"/>
              <a:t>		Observaciones:</a:t>
            </a:r>
            <a:br>
              <a:rPr lang="es-UY" sz="1600"/>
            </a:br>
            <a:r>
              <a:rPr lang="es-UY" sz="1600"/>
              <a:t>		Lacnic no es responsable de administrar estos filtros.</a:t>
            </a: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/>
          </p:cNvSpPr>
          <p:nvPr/>
        </p:nvSpPr>
        <p:spPr>
          <a:xfrm>
            <a:off x="0" y="1649413"/>
            <a:ext cx="8229600" cy="4435475"/>
          </a:xfrm>
          <a:prstGeom prst="rect">
            <a:avLst/>
          </a:prstGeom>
        </p:spPr>
        <p:txBody>
          <a:bodyPr anchor="ctr"/>
          <a:lstStyle>
            <a:defPPr lvl="0">
              <a:buSzPct val="45000"/>
              <a:buFont typeface="StarSymbol"/>
              <a:buNone/>
              <a:defRPr/>
            </a:defPPr>
            <a:lvl1pPr marL="342900" lvl="0" indent="-342900" algn="l" defTabSz="914400" rtl="0" eaLnBrk="1" latinLnBrk="0" hangingPunct="1">
              <a:spcBef>
                <a:spcPct val="20000"/>
              </a:spcBef>
              <a:buSzPct val="45000"/>
              <a:buFont typeface="StarSymbol"/>
              <a:buChar char="●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latinLnBrk="0" hangingPunct="1">
              <a:spcBef>
                <a:spcPct val="20000"/>
              </a:spcBef>
              <a:buSzPct val="45000"/>
              <a:buFont typeface="StarSymbol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spcBef>
                <a:spcPct val="20000"/>
              </a:spcBef>
              <a:buSzPct val="45000"/>
              <a:buFont typeface="StarSymbol"/>
              <a:buChar char="●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spcBef>
                <a:spcPct val="20000"/>
              </a:spcBef>
              <a:buSzPct val="45000"/>
              <a:buFont typeface="StarSymbol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spcBef>
                <a:spcPct val="20000"/>
              </a:spcBef>
              <a:buSzPct val="45000"/>
              <a:buFont typeface="StarSymbol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spcBef>
                <a:spcPct val="20000"/>
              </a:spcBef>
              <a:buSzPct val="45000"/>
              <a:buFont typeface="StarSymbol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spcBef>
                <a:spcPct val="20000"/>
              </a:spcBef>
              <a:buSzPct val="45000"/>
              <a:buFont typeface="StarSymbol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spcBef>
                <a:spcPct val="20000"/>
              </a:spcBef>
              <a:buSzPct val="45000"/>
              <a:buFont typeface="StarSymbol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spcBef>
                <a:spcPct val="20000"/>
              </a:spcBef>
              <a:buSzPct val="45000"/>
              <a:buFont typeface="StarSymbol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tarSymbol"/>
              <a:buNone/>
            </a:pPr>
            <a:r>
              <a:rPr lang="es-UY" b="1" smtClean="0"/>
              <a:t>Delegación de Resolución Inversa</a:t>
            </a:r>
          </a:p>
          <a:p>
            <a:pPr marL="0" indent="0" algn="ctr">
              <a:buFont typeface="StarSymbol"/>
              <a:buNone/>
            </a:pPr>
            <a:endParaRPr lang="es-UY" smtClean="0"/>
          </a:p>
          <a:p>
            <a:pPr marL="0" indent="0">
              <a:buFont typeface="StarSymbol"/>
              <a:buNone/>
            </a:pPr>
            <a:r>
              <a:rPr lang="es-UY" smtClean="0"/>
              <a:t>	</a:t>
            </a:r>
            <a:r>
              <a:rPr lang="es-UY" sz="2400" smtClean="0"/>
              <a:t>- Algunos sitios ftp filtran el tráfico.</a:t>
            </a:r>
          </a:p>
          <a:p>
            <a:pPr marL="0" indent="0">
              <a:buFont typeface="StarSymbol"/>
              <a:buNone/>
            </a:pPr>
            <a:r>
              <a:rPr lang="es-UY" sz="2400" smtClean="0"/>
              <a:t>	- Servidores de correo filtran el tráfico para</a:t>
            </a:r>
          </a:p>
          <a:p>
            <a:pPr marL="0" indent="0">
              <a:buFont typeface="StarSymbol"/>
              <a:buNone/>
            </a:pPr>
            <a:r>
              <a:rPr lang="es-UY" sz="2400" smtClean="0"/>
              <a:t>	  contrarrestar SPAM.</a:t>
            </a:r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914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 noGrp="1"/>
          </p:cNvSpPr>
          <p:nvPr>
            <p:ph type="subTitle" idx="4294967295"/>
          </p:nvPr>
        </p:nvSpPr>
        <p:spPr>
          <a:xfrm>
            <a:off x="0" y="1649413"/>
            <a:ext cx="8229600" cy="4435475"/>
          </a:xfrm>
          <a:prstGeom prst="rect">
            <a:avLst/>
          </a:prstGeo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es-UY" b="1"/>
              <a:t>¿Que debo saber antes de administrar mis recursos?</a:t>
            </a:r>
          </a:p>
          <a:p>
            <a:pPr marL="0" lvl="0" indent="0" algn="ctr">
              <a:buNone/>
            </a:pPr>
            <a:endParaRPr lang="es-UY" sz="2400"/>
          </a:p>
          <a:p>
            <a:pPr marL="0" lvl="0" indent="0" algn="l">
              <a:buNone/>
            </a:pPr>
            <a:r>
              <a:rPr lang="es-UY" sz="2400"/>
              <a:t>	- </a:t>
            </a:r>
            <a:r>
              <a:rPr lang="es-UY" sz="2400" b="1"/>
              <a:t>OwnerID</a:t>
            </a:r>
            <a:r>
              <a:rPr lang="es-UY" sz="2400"/>
              <a:t> o identificador de la Organización.</a:t>
            </a:r>
          </a:p>
          <a:p>
            <a:pPr marL="0" lvl="0" indent="0" algn="l">
              <a:buNone/>
            </a:pPr>
            <a:r>
              <a:rPr lang="es-UY" sz="2400"/>
              <a:t>	- </a:t>
            </a:r>
            <a:r>
              <a:rPr lang="es-UY" sz="2400" b="1"/>
              <a:t>UserID</a:t>
            </a:r>
            <a:r>
              <a:rPr lang="es-UY" sz="2400"/>
              <a:t> o identificador del Usuario.</a:t>
            </a:r>
          </a:p>
          <a:p>
            <a:pPr marL="0" lvl="0" indent="0" algn="l">
              <a:buNone/>
            </a:pPr>
            <a:r>
              <a:rPr lang="es-UY" sz="2400"/>
              <a:t>	- Tipos de puntos de contacto de la Organización.</a:t>
            </a: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 noGrp="1"/>
          </p:cNvSpPr>
          <p:nvPr>
            <p:ph type="subTitle" idx="4294967295"/>
          </p:nvPr>
        </p:nvSpPr>
        <p:spPr>
          <a:xfrm>
            <a:off x="0" y="1676400"/>
            <a:ext cx="7848600" cy="443547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es-UY" b="1" dirty="0"/>
              <a:t>Administrando mis recursos</a:t>
            </a:r>
          </a:p>
          <a:p>
            <a:pPr marL="0" lvl="0" indent="0" algn="ctr">
              <a:buNone/>
            </a:pPr>
            <a:endParaRPr lang="es-UY" dirty="0"/>
          </a:p>
          <a:p>
            <a:pPr marL="0" lvl="0" indent="0" algn="l">
              <a:buNone/>
            </a:pPr>
            <a:r>
              <a:rPr lang="es-UY" sz="2400" b="1" dirty="0"/>
              <a:t>¿Como?</a:t>
            </a:r>
          </a:p>
          <a:p>
            <a:pPr marL="0" lvl="0" indent="0" algn="l">
              <a:buNone/>
            </a:pPr>
            <a:r>
              <a:rPr lang="es-UY" sz="2400" dirty="0"/>
              <a:t>	- Plataforma Administrativa de Recursos</a:t>
            </a:r>
          </a:p>
          <a:p>
            <a:pPr marL="0" lvl="0" indent="0" algn="l">
              <a:buNone/>
            </a:pPr>
            <a:r>
              <a:rPr lang="es-UY" sz="2400" dirty="0"/>
              <a:t>	  </a:t>
            </a:r>
            <a:r>
              <a:rPr lang="es-UY" sz="2400" dirty="0">
                <a:hlinkClick r:id="rId3"/>
              </a:rPr>
              <a:t>http://www.lacnic.net/login</a:t>
            </a:r>
          </a:p>
          <a:p>
            <a:pPr marL="0" lvl="0" indent="0" algn="l">
              <a:buNone/>
            </a:pPr>
            <a:endParaRPr lang="es-UY" sz="2400" dirty="0"/>
          </a:p>
          <a:p>
            <a:pPr marL="0" lvl="0" indent="0" algn="l">
              <a:buNone/>
            </a:pPr>
            <a:r>
              <a:rPr lang="es-UY" sz="2400" b="1" dirty="0"/>
              <a:t>¿Quien?</a:t>
            </a:r>
          </a:p>
          <a:p>
            <a:pPr marL="0" lvl="0" indent="0" algn="l">
              <a:buNone/>
            </a:pPr>
            <a:r>
              <a:rPr lang="es-UY" sz="2400" dirty="0"/>
              <a:t>	- Solo el contacto administrativo de la</a:t>
            </a:r>
          </a:p>
          <a:p>
            <a:pPr marL="0" lvl="0" indent="0" algn="l">
              <a:buNone/>
            </a:pPr>
            <a:r>
              <a:rPr lang="es-UY" sz="2400" dirty="0"/>
              <a:t>      Organización puede administrar los</a:t>
            </a:r>
          </a:p>
          <a:p>
            <a:pPr marL="0" lvl="0" indent="0" algn="l">
              <a:buNone/>
            </a:pPr>
            <a:r>
              <a:rPr lang="es-UY" sz="2400" dirty="0"/>
              <a:t>	  recursos.</a:t>
            </a:r>
          </a:p>
          <a:p>
            <a:pPr marL="0" lvl="0" indent="0" algn="l">
              <a:buNone/>
            </a:pPr>
            <a:endParaRPr lang="es-UY" dirty="0"/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 noGrp="1"/>
          </p:cNvSpPr>
          <p:nvPr>
            <p:ph type="subTitle" idx="4294967295"/>
          </p:nvPr>
        </p:nvSpPr>
        <p:spPr>
          <a:xfrm>
            <a:off x="0" y="1223963"/>
            <a:ext cx="7327900" cy="912812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es-UY" b="1"/>
              <a:t>Registrando una sub-asignación</a:t>
            </a:r>
          </a:p>
          <a:p>
            <a:pPr marL="0" lvl="0" indent="0" algn="ctr">
              <a:buNone/>
            </a:pPr>
            <a:r>
              <a:rPr lang="es-UY" b="1"/>
              <a:t>http://www.lacnic.net/login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7696200" cy="4861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72840" y="1224720"/>
            <a:ext cx="7329240" cy="91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</a:pPr>
            <a:r>
              <a:rPr lang="es-UY" sz="3200" b="1" i="0" u="none" strike="noStrike" kern="120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Registrando una sub-asignación</a:t>
            </a:r>
          </a:p>
          <a:p>
            <a:pPr marL="0" marR="0" lvl="0" indent="0" algn="ctr" rtl="0" hangingPunct="0">
              <a:buNone/>
              <a:tabLst/>
            </a:pPr>
            <a:endParaRPr lang="es-UY" sz="32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7920" y="1680660"/>
            <a:ext cx="6859080" cy="444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-LACNIC20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LACNIC2013b.potx</Template>
  <TotalTime>452</TotalTime>
  <Words>348</Words>
  <Application>Microsoft Macintosh PowerPoint</Application>
  <PresentationFormat>Presentación en pantalla (4:3)</PresentationFormat>
  <Paragraphs>60</Paragraphs>
  <Slides>18</Slides>
  <Notes>17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Plantilla-LACNIC2012</vt:lpstr>
      <vt:lpstr>Administración de Recursos de Internet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dell</dc:creator>
  <cp:lastModifiedBy>Sofia Silva</cp:lastModifiedBy>
  <cp:revision>43</cp:revision>
  <dcterms:created xsi:type="dcterms:W3CDTF">2014-11-19T13:45:01Z</dcterms:created>
  <dcterms:modified xsi:type="dcterms:W3CDTF">2014-11-19T13:58:18Z</dcterms:modified>
</cp:coreProperties>
</file>